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363" r:id="rId5"/>
    <p:sldId id="473" r:id="rId6"/>
    <p:sldId id="638" r:id="rId7"/>
    <p:sldId id="639" r:id="rId8"/>
    <p:sldId id="508" r:id="rId9"/>
    <p:sldId id="633" r:id="rId10"/>
    <p:sldId id="634" r:id="rId11"/>
    <p:sldId id="511" r:id="rId12"/>
    <p:sldId id="507" r:id="rId13"/>
    <p:sldId id="512" r:id="rId14"/>
    <p:sldId id="635" r:id="rId15"/>
    <p:sldId id="538" r:id="rId16"/>
    <p:sldId id="284" r:id="rId17"/>
    <p:sldId id="515" r:id="rId18"/>
    <p:sldId id="506" r:id="rId19"/>
    <p:sldId id="637" r:id="rId20"/>
    <p:sldId id="518" r:id="rId21"/>
    <p:sldId id="636" r:id="rId22"/>
    <p:sldId id="534" r:id="rId23"/>
    <p:sldId id="523" r:id="rId24"/>
    <p:sldId id="535" r:id="rId25"/>
    <p:sldId id="4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ghty, James" initials="GJ" lastIdx="1" clrIdx="0">
    <p:extLst>
      <p:ext uri="{19B8F6BF-5375-455C-9EA6-DF929625EA0E}">
        <p15:presenceInfo xmlns:p15="http://schemas.microsoft.com/office/powerpoint/2012/main" userId="S::JGeraght@valleynationalbank.com::d38b2178-33e5-4e5c-865f-d6803772a2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4ABF9-2F11-46C1-BA4D-6F962982D962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426DD0B-5DD0-4E6D-A02B-93B697CBBB67}">
      <dgm:prSet/>
      <dgm:spPr/>
      <dgm:t>
        <a:bodyPr/>
        <a:lstStyle/>
        <a:p>
          <a:pPr algn="ctr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Credit is defined as the ability to obtain a sum of money or something of value before payment with the trust that payment will be made at a later date. </a:t>
          </a:r>
        </a:p>
      </dgm:t>
    </dgm:pt>
    <dgm:pt modelId="{B04F4A01-97EF-460E-A44C-1396BC2947F4}" type="parTrans" cxnId="{1B4B4FA1-6DB9-4D3D-8526-996501DE8879}">
      <dgm:prSet/>
      <dgm:spPr/>
      <dgm:t>
        <a:bodyPr/>
        <a:lstStyle/>
        <a:p>
          <a:endParaRPr lang="en-US"/>
        </a:p>
      </dgm:t>
    </dgm:pt>
    <dgm:pt modelId="{4C1EDCF4-F61A-4F65-B15E-351E909A8707}" type="sibTrans" cxnId="{1B4B4FA1-6DB9-4D3D-8526-996501DE8879}">
      <dgm:prSet/>
      <dgm:spPr/>
      <dgm:t>
        <a:bodyPr/>
        <a:lstStyle/>
        <a:p>
          <a:endParaRPr lang="en-US"/>
        </a:p>
      </dgm:t>
    </dgm:pt>
    <dgm:pt modelId="{37136952-0F8E-4A97-82E4-96A4AE85F036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 credit history is a record of an individual’s past experiences with repaying their credit obligations. </a:t>
          </a:r>
        </a:p>
      </dgm:t>
    </dgm:pt>
    <dgm:pt modelId="{1F6DD4C6-A9B4-4EC2-A106-6D1B32148943}" type="parTrans" cxnId="{2ED7BF10-EC53-4102-900C-FC8A838A992C}">
      <dgm:prSet/>
      <dgm:spPr/>
      <dgm:t>
        <a:bodyPr/>
        <a:lstStyle/>
        <a:p>
          <a:endParaRPr lang="en-US"/>
        </a:p>
      </dgm:t>
    </dgm:pt>
    <dgm:pt modelId="{BC0496DD-1737-4513-AE42-CDBA2E2A1778}" type="sibTrans" cxnId="{2ED7BF10-EC53-4102-900C-FC8A838A992C}">
      <dgm:prSet/>
      <dgm:spPr/>
      <dgm:t>
        <a:bodyPr/>
        <a:lstStyle/>
        <a:p>
          <a:endParaRPr lang="en-US"/>
        </a:p>
      </dgm:t>
    </dgm:pt>
    <dgm:pt modelId="{490780DF-5F2E-4B5A-ABD7-19BB28E3DB7F}" type="pres">
      <dgm:prSet presAssocID="{0B54ABF9-2F11-46C1-BA4D-6F962982D9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F7668D2-04D8-49EE-940C-C6F33196E9B3}" type="pres">
      <dgm:prSet presAssocID="{A426DD0B-5DD0-4E6D-A02B-93B697CBBB67}" presName="hierRoot1" presStyleCnt="0"/>
      <dgm:spPr/>
    </dgm:pt>
    <dgm:pt modelId="{A01E8EAC-70DC-4633-97C2-BC7810E1553D}" type="pres">
      <dgm:prSet presAssocID="{A426DD0B-5DD0-4E6D-A02B-93B697CBBB67}" presName="composite" presStyleCnt="0"/>
      <dgm:spPr/>
    </dgm:pt>
    <dgm:pt modelId="{B89B3D41-0E0B-4E5F-914E-EE562E145342}" type="pres">
      <dgm:prSet presAssocID="{A426DD0B-5DD0-4E6D-A02B-93B697CBBB67}" presName="background" presStyleLbl="node0" presStyleIdx="0" presStyleCnt="2"/>
      <dgm:spPr/>
    </dgm:pt>
    <dgm:pt modelId="{0B9ECF1A-9661-40F5-925C-D10F48906BDE}" type="pres">
      <dgm:prSet presAssocID="{A426DD0B-5DD0-4E6D-A02B-93B697CBBB67}" presName="text" presStyleLbl="fgAcc0" presStyleIdx="0" presStyleCnt="2" custScaleX="118924">
        <dgm:presLayoutVars>
          <dgm:chPref val="3"/>
        </dgm:presLayoutVars>
      </dgm:prSet>
      <dgm:spPr/>
    </dgm:pt>
    <dgm:pt modelId="{BBFF6323-F519-4883-8CD9-E8F8DA448544}" type="pres">
      <dgm:prSet presAssocID="{A426DD0B-5DD0-4E6D-A02B-93B697CBBB67}" presName="hierChild2" presStyleCnt="0"/>
      <dgm:spPr/>
    </dgm:pt>
    <dgm:pt modelId="{285B0374-873B-46D9-8354-6259030A0A1E}" type="pres">
      <dgm:prSet presAssocID="{37136952-0F8E-4A97-82E4-96A4AE85F036}" presName="hierRoot1" presStyleCnt="0"/>
      <dgm:spPr/>
    </dgm:pt>
    <dgm:pt modelId="{D918E2E3-D138-4A05-AD98-8387A1F29C14}" type="pres">
      <dgm:prSet presAssocID="{37136952-0F8E-4A97-82E4-96A4AE85F036}" presName="composite" presStyleCnt="0"/>
      <dgm:spPr/>
    </dgm:pt>
    <dgm:pt modelId="{606C802D-A2E0-4139-9842-9A20942F052D}" type="pres">
      <dgm:prSet presAssocID="{37136952-0F8E-4A97-82E4-96A4AE85F036}" presName="background" presStyleLbl="node0" presStyleIdx="1" presStyleCnt="2"/>
      <dgm:spPr/>
    </dgm:pt>
    <dgm:pt modelId="{03D272D1-2006-4101-8F1E-F6AD6436C743}" type="pres">
      <dgm:prSet presAssocID="{37136952-0F8E-4A97-82E4-96A4AE85F036}" presName="text" presStyleLbl="fgAcc0" presStyleIdx="1" presStyleCnt="2" custScaleX="130983">
        <dgm:presLayoutVars>
          <dgm:chPref val="3"/>
        </dgm:presLayoutVars>
      </dgm:prSet>
      <dgm:spPr/>
    </dgm:pt>
    <dgm:pt modelId="{C0BEA282-28C4-47B4-8BF5-544D679CBD84}" type="pres">
      <dgm:prSet presAssocID="{37136952-0F8E-4A97-82E4-96A4AE85F036}" presName="hierChild2" presStyleCnt="0"/>
      <dgm:spPr/>
    </dgm:pt>
  </dgm:ptLst>
  <dgm:cxnLst>
    <dgm:cxn modelId="{72E40C0E-0B1E-4729-A577-A3A6AE6A3CAC}" type="presOf" srcId="{0B54ABF9-2F11-46C1-BA4D-6F962982D962}" destId="{490780DF-5F2E-4B5A-ABD7-19BB28E3DB7F}" srcOrd="0" destOrd="0" presId="urn:microsoft.com/office/officeart/2005/8/layout/hierarchy1"/>
    <dgm:cxn modelId="{2ED7BF10-EC53-4102-900C-FC8A838A992C}" srcId="{0B54ABF9-2F11-46C1-BA4D-6F962982D962}" destId="{37136952-0F8E-4A97-82E4-96A4AE85F036}" srcOrd="1" destOrd="0" parTransId="{1F6DD4C6-A9B4-4EC2-A106-6D1B32148943}" sibTransId="{BC0496DD-1737-4513-AE42-CDBA2E2A1778}"/>
    <dgm:cxn modelId="{696C4148-C63E-4DAD-9F7E-899BB7FB2A31}" type="presOf" srcId="{37136952-0F8E-4A97-82E4-96A4AE85F036}" destId="{03D272D1-2006-4101-8F1E-F6AD6436C743}" srcOrd="0" destOrd="0" presId="urn:microsoft.com/office/officeart/2005/8/layout/hierarchy1"/>
    <dgm:cxn modelId="{DACEF772-D0F9-43BB-9A1F-0495CE28696C}" type="presOf" srcId="{A426DD0B-5DD0-4E6D-A02B-93B697CBBB67}" destId="{0B9ECF1A-9661-40F5-925C-D10F48906BDE}" srcOrd="0" destOrd="0" presId="urn:microsoft.com/office/officeart/2005/8/layout/hierarchy1"/>
    <dgm:cxn modelId="{1B4B4FA1-6DB9-4D3D-8526-996501DE8879}" srcId="{0B54ABF9-2F11-46C1-BA4D-6F962982D962}" destId="{A426DD0B-5DD0-4E6D-A02B-93B697CBBB67}" srcOrd="0" destOrd="0" parTransId="{B04F4A01-97EF-460E-A44C-1396BC2947F4}" sibTransId="{4C1EDCF4-F61A-4F65-B15E-351E909A8707}"/>
    <dgm:cxn modelId="{239C08CE-DAC7-4E8E-AD44-675F3688B61D}" type="presParOf" srcId="{490780DF-5F2E-4B5A-ABD7-19BB28E3DB7F}" destId="{0F7668D2-04D8-49EE-940C-C6F33196E9B3}" srcOrd="0" destOrd="0" presId="urn:microsoft.com/office/officeart/2005/8/layout/hierarchy1"/>
    <dgm:cxn modelId="{F0EBC8E4-5A69-4F3B-BF83-0BD658408DC9}" type="presParOf" srcId="{0F7668D2-04D8-49EE-940C-C6F33196E9B3}" destId="{A01E8EAC-70DC-4633-97C2-BC7810E1553D}" srcOrd="0" destOrd="0" presId="urn:microsoft.com/office/officeart/2005/8/layout/hierarchy1"/>
    <dgm:cxn modelId="{D84B6E18-C132-472F-AD3E-2DB1BCF7BF1C}" type="presParOf" srcId="{A01E8EAC-70DC-4633-97C2-BC7810E1553D}" destId="{B89B3D41-0E0B-4E5F-914E-EE562E145342}" srcOrd="0" destOrd="0" presId="urn:microsoft.com/office/officeart/2005/8/layout/hierarchy1"/>
    <dgm:cxn modelId="{96018AF6-E0A7-402F-8E31-CEEFA469FADC}" type="presParOf" srcId="{A01E8EAC-70DC-4633-97C2-BC7810E1553D}" destId="{0B9ECF1A-9661-40F5-925C-D10F48906BDE}" srcOrd="1" destOrd="0" presId="urn:microsoft.com/office/officeart/2005/8/layout/hierarchy1"/>
    <dgm:cxn modelId="{163AC2CE-2543-4884-A746-37A006CE330D}" type="presParOf" srcId="{0F7668D2-04D8-49EE-940C-C6F33196E9B3}" destId="{BBFF6323-F519-4883-8CD9-E8F8DA448544}" srcOrd="1" destOrd="0" presId="urn:microsoft.com/office/officeart/2005/8/layout/hierarchy1"/>
    <dgm:cxn modelId="{BA5AB5B3-8DB5-4504-B4EB-79DC6755C36A}" type="presParOf" srcId="{490780DF-5F2E-4B5A-ABD7-19BB28E3DB7F}" destId="{285B0374-873B-46D9-8354-6259030A0A1E}" srcOrd="1" destOrd="0" presId="urn:microsoft.com/office/officeart/2005/8/layout/hierarchy1"/>
    <dgm:cxn modelId="{D8F1A3E3-A3D5-40B7-93D8-08BF9D85E910}" type="presParOf" srcId="{285B0374-873B-46D9-8354-6259030A0A1E}" destId="{D918E2E3-D138-4A05-AD98-8387A1F29C14}" srcOrd="0" destOrd="0" presId="urn:microsoft.com/office/officeart/2005/8/layout/hierarchy1"/>
    <dgm:cxn modelId="{1FAF04E3-3B53-4871-9342-0181C2BC3A37}" type="presParOf" srcId="{D918E2E3-D138-4A05-AD98-8387A1F29C14}" destId="{606C802D-A2E0-4139-9842-9A20942F052D}" srcOrd="0" destOrd="0" presId="urn:microsoft.com/office/officeart/2005/8/layout/hierarchy1"/>
    <dgm:cxn modelId="{C52B4F9A-FFB3-4305-9FFA-BBDC5B018DCE}" type="presParOf" srcId="{D918E2E3-D138-4A05-AD98-8387A1F29C14}" destId="{03D272D1-2006-4101-8F1E-F6AD6436C743}" srcOrd="1" destOrd="0" presId="urn:microsoft.com/office/officeart/2005/8/layout/hierarchy1"/>
    <dgm:cxn modelId="{3EDEEEEC-60BB-4486-8DB4-9416419BDD04}" type="presParOf" srcId="{285B0374-873B-46D9-8354-6259030A0A1E}" destId="{C0BEA282-28C4-47B4-8BF5-544D679CBD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547630-B204-49F7-95F8-DA45696C13C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83856D7-46F6-48A4-A3F3-EA53B0739889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Ability to get a loan (auto, credit card, mortgage)</a:t>
          </a:r>
        </a:p>
      </dgm:t>
    </dgm:pt>
    <dgm:pt modelId="{E07A4A75-706C-430E-94DD-A63F0784AD70}" type="parTrans" cxnId="{A30E9A7F-AB7F-4B89-8C9D-6AD197F30442}">
      <dgm:prSet/>
      <dgm:spPr/>
      <dgm:t>
        <a:bodyPr/>
        <a:lstStyle/>
        <a:p>
          <a:endParaRPr lang="en-US"/>
        </a:p>
      </dgm:t>
    </dgm:pt>
    <dgm:pt modelId="{8F8067F2-F196-4C5C-9445-F8AE498CC733}" type="sibTrans" cxnId="{A30E9A7F-AB7F-4B89-8C9D-6AD197F30442}">
      <dgm:prSet/>
      <dgm:spPr/>
      <dgm:t>
        <a:bodyPr/>
        <a:lstStyle/>
        <a:p>
          <a:endParaRPr lang="en-US"/>
        </a:p>
      </dgm:t>
    </dgm:pt>
    <dgm:pt modelId="{C5ACA300-EE22-4FE4-9B84-DC2BB4ECFF5B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Interest rate that your bank offers on a loan </a:t>
          </a:r>
        </a:p>
      </dgm:t>
    </dgm:pt>
    <dgm:pt modelId="{D713B415-6CF9-48BC-93A7-F61AA4BCE4C7}" type="parTrans" cxnId="{1AC05E6B-30B8-4F0B-B7AA-A44A56CD790D}">
      <dgm:prSet/>
      <dgm:spPr/>
      <dgm:t>
        <a:bodyPr/>
        <a:lstStyle/>
        <a:p>
          <a:endParaRPr lang="en-US"/>
        </a:p>
      </dgm:t>
    </dgm:pt>
    <dgm:pt modelId="{A6CC7FF4-58B2-4A07-9238-036F2AA7EB02}" type="sibTrans" cxnId="{1AC05E6B-30B8-4F0B-B7AA-A44A56CD790D}">
      <dgm:prSet/>
      <dgm:spPr/>
      <dgm:t>
        <a:bodyPr/>
        <a:lstStyle/>
        <a:p>
          <a:endParaRPr lang="en-US"/>
        </a:p>
      </dgm:t>
    </dgm:pt>
    <dgm:pt modelId="{CBBDEE4F-BC72-4DAE-951C-0D742992728B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Auto / Homeowner Insurance Premiums </a:t>
          </a:r>
        </a:p>
      </dgm:t>
    </dgm:pt>
    <dgm:pt modelId="{671030FA-3CAE-4012-8561-692F5453763F}" type="parTrans" cxnId="{32665591-235C-4364-BBFD-C0925E5F244C}">
      <dgm:prSet/>
      <dgm:spPr/>
      <dgm:t>
        <a:bodyPr/>
        <a:lstStyle/>
        <a:p>
          <a:endParaRPr lang="en-US"/>
        </a:p>
      </dgm:t>
    </dgm:pt>
    <dgm:pt modelId="{84D78EF9-323E-4BC6-A26A-7A3BF1F24A02}" type="sibTrans" cxnId="{32665591-235C-4364-BBFD-C0925E5F244C}">
      <dgm:prSet/>
      <dgm:spPr/>
      <dgm:t>
        <a:bodyPr/>
        <a:lstStyle/>
        <a:p>
          <a:endParaRPr lang="en-US"/>
        </a:p>
      </dgm:t>
    </dgm:pt>
    <dgm:pt modelId="{CABA8FDB-A5F4-4BA3-8E7F-B097C41EC762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Ability to rent an apartment/home</a:t>
          </a:r>
        </a:p>
      </dgm:t>
    </dgm:pt>
    <dgm:pt modelId="{7CEC1693-A12D-41A7-BBA9-DB2E06E7AF4E}" type="parTrans" cxnId="{07634459-FE51-4CAF-9940-91B0C724F0F7}">
      <dgm:prSet/>
      <dgm:spPr/>
      <dgm:t>
        <a:bodyPr/>
        <a:lstStyle/>
        <a:p>
          <a:endParaRPr lang="en-US"/>
        </a:p>
      </dgm:t>
    </dgm:pt>
    <dgm:pt modelId="{61C569CE-2913-48EA-B14D-9CBF1E35CD0B}" type="sibTrans" cxnId="{07634459-FE51-4CAF-9940-91B0C724F0F7}">
      <dgm:prSet/>
      <dgm:spPr/>
      <dgm:t>
        <a:bodyPr/>
        <a:lstStyle/>
        <a:p>
          <a:endParaRPr lang="en-US"/>
        </a:p>
      </dgm:t>
    </dgm:pt>
    <dgm:pt modelId="{5D05A4B1-90B6-442F-B278-D615CAB0E84F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Ability to get a job</a:t>
          </a:r>
        </a:p>
      </dgm:t>
    </dgm:pt>
    <dgm:pt modelId="{5397F4BE-6058-4A08-AE6A-AB3594E1A681}" type="sibTrans" cxnId="{F9E84085-DD51-493F-B8F2-C78BFDA88876}">
      <dgm:prSet/>
      <dgm:spPr/>
      <dgm:t>
        <a:bodyPr/>
        <a:lstStyle/>
        <a:p>
          <a:endParaRPr lang="en-US"/>
        </a:p>
      </dgm:t>
    </dgm:pt>
    <dgm:pt modelId="{BC5C09AA-969B-4663-9558-0DB7EAA7DA1C}" type="parTrans" cxnId="{F9E84085-DD51-493F-B8F2-C78BFDA88876}">
      <dgm:prSet/>
      <dgm:spPr/>
      <dgm:t>
        <a:bodyPr/>
        <a:lstStyle/>
        <a:p>
          <a:endParaRPr lang="en-US"/>
        </a:p>
      </dgm:t>
    </dgm:pt>
    <dgm:pt modelId="{A3496958-2A58-43A5-BE8E-5A21282345ED}" type="pres">
      <dgm:prSet presAssocID="{09547630-B204-49F7-95F8-DA45696C13C4}" presName="diagram" presStyleCnt="0">
        <dgm:presLayoutVars>
          <dgm:dir/>
          <dgm:resizeHandles val="exact"/>
        </dgm:presLayoutVars>
      </dgm:prSet>
      <dgm:spPr/>
    </dgm:pt>
    <dgm:pt modelId="{74BBA84E-7B69-4331-8B02-8DE24D6510B4}" type="pres">
      <dgm:prSet presAssocID="{583856D7-46F6-48A4-A3F3-EA53B0739889}" presName="node" presStyleLbl="node1" presStyleIdx="0" presStyleCnt="5" custScaleX="159735" custScaleY="135830" custLinFactNeighborX="-17927" custLinFactNeighborY="679">
        <dgm:presLayoutVars>
          <dgm:bulletEnabled val="1"/>
        </dgm:presLayoutVars>
      </dgm:prSet>
      <dgm:spPr/>
    </dgm:pt>
    <dgm:pt modelId="{3603AC1D-783E-44E9-9A5C-CBF7DDE32E90}" type="pres">
      <dgm:prSet presAssocID="{8F8067F2-F196-4C5C-9445-F8AE498CC733}" presName="sibTrans" presStyleCnt="0"/>
      <dgm:spPr/>
    </dgm:pt>
    <dgm:pt modelId="{9867F076-1528-4D66-8D3F-C00806A9765B}" type="pres">
      <dgm:prSet presAssocID="{C5ACA300-EE22-4FE4-9B84-DC2BB4ECFF5B}" presName="node" presStyleLbl="node1" presStyleIdx="1" presStyleCnt="5" custScaleX="152650" custScaleY="133986" custLinFactNeighborX="-4409" custLinFactNeighborY="-923">
        <dgm:presLayoutVars>
          <dgm:bulletEnabled val="1"/>
        </dgm:presLayoutVars>
      </dgm:prSet>
      <dgm:spPr/>
    </dgm:pt>
    <dgm:pt modelId="{3E8755D4-8BB7-4B46-BF2D-83B79232D952}" type="pres">
      <dgm:prSet presAssocID="{A6CC7FF4-58B2-4A07-9238-036F2AA7EB02}" presName="sibTrans" presStyleCnt="0"/>
      <dgm:spPr/>
    </dgm:pt>
    <dgm:pt modelId="{B9695825-441A-4C2E-8B82-842D05A04BEA}" type="pres">
      <dgm:prSet presAssocID="{CBBDEE4F-BC72-4DAE-951C-0D742992728B}" presName="node" presStyleLbl="node1" presStyleIdx="2" presStyleCnt="5" custScaleX="157722" custScaleY="131984">
        <dgm:presLayoutVars>
          <dgm:bulletEnabled val="1"/>
        </dgm:presLayoutVars>
      </dgm:prSet>
      <dgm:spPr/>
    </dgm:pt>
    <dgm:pt modelId="{30D247CF-253D-4341-BFF1-DD54A2CA8863}" type="pres">
      <dgm:prSet presAssocID="{84D78EF9-323E-4BC6-A26A-7A3BF1F24A02}" presName="sibTrans" presStyleCnt="0"/>
      <dgm:spPr/>
    </dgm:pt>
    <dgm:pt modelId="{00C3A1D6-BC23-490A-B423-2991B0F14899}" type="pres">
      <dgm:prSet presAssocID="{CABA8FDB-A5F4-4BA3-8E7F-B097C41EC762}" presName="node" presStyleLbl="node1" presStyleIdx="3" presStyleCnt="5" custScaleX="137684" custScaleY="129680">
        <dgm:presLayoutVars>
          <dgm:bulletEnabled val="1"/>
        </dgm:presLayoutVars>
      </dgm:prSet>
      <dgm:spPr/>
    </dgm:pt>
    <dgm:pt modelId="{47864D21-9EFF-49EB-881D-BEADE638FF6E}" type="pres">
      <dgm:prSet presAssocID="{61C569CE-2913-48EA-B14D-9CBF1E35CD0B}" presName="sibTrans" presStyleCnt="0"/>
      <dgm:spPr/>
    </dgm:pt>
    <dgm:pt modelId="{EFA4D614-A921-448A-850D-DC75B14B8148}" type="pres">
      <dgm:prSet presAssocID="{5D05A4B1-90B6-442F-B278-D615CAB0E84F}" presName="node" presStyleLbl="node1" presStyleIdx="4" presStyleCnt="5" custScaleX="139002" custScaleY="128151">
        <dgm:presLayoutVars>
          <dgm:bulletEnabled val="1"/>
        </dgm:presLayoutVars>
      </dgm:prSet>
      <dgm:spPr/>
    </dgm:pt>
  </dgm:ptLst>
  <dgm:cxnLst>
    <dgm:cxn modelId="{1AC05E6B-30B8-4F0B-B7AA-A44A56CD790D}" srcId="{09547630-B204-49F7-95F8-DA45696C13C4}" destId="{C5ACA300-EE22-4FE4-9B84-DC2BB4ECFF5B}" srcOrd="1" destOrd="0" parTransId="{D713B415-6CF9-48BC-93A7-F61AA4BCE4C7}" sibTransId="{A6CC7FF4-58B2-4A07-9238-036F2AA7EB02}"/>
    <dgm:cxn modelId="{C8234070-7729-492D-986F-E6E95EA7F445}" type="presOf" srcId="{CABA8FDB-A5F4-4BA3-8E7F-B097C41EC762}" destId="{00C3A1D6-BC23-490A-B423-2991B0F14899}" srcOrd="0" destOrd="0" presId="urn:microsoft.com/office/officeart/2005/8/layout/default"/>
    <dgm:cxn modelId="{07634459-FE51-4CAF-9940-91B0C724F0F7}" srcId="{09547630-B204-49F7-95F8-DA45696C13C4}" destId="{CABA8FDB-A5F4-4BA3-8E7F-B097C41EC762}" srcOrd="3" destOrd="0" parTransId="{7CEC1693-A12D-41A7-BBA9-DB2E06E7AF4E}" sibTransId="{61C569CE-2913-48EA-B14D-9CBF1E35CD0B}"/>
    <dgm:cxn modelId="{A30E9A7F-AB7F-4B89-8C9D-6AD197F30442}" srcId="{09547630-B204-49F7-95F8-DA45696C13C4}" destId="{583856D7-46F6-48A4-A3F3-EA53B0739889}" srcOrd="0" destOrd="0" parTransId="{E07A4A75-706C-430E-94DD-A63F0784AD70}" sibTransId="{8F8067F2-F196-4C5C-9445-F8AE498CC733}"/>
    <dgm:cxn modelId="{F9E84085-DD51-493F-B8F2-C78BFDA88876}" srcId="{09547630-B204-49F7-95F8-DA45696C13C4}" destId="{5D05A4B1-90B6-442F-B278-D615CAB0E84F}" srcOrd="4" destOrd="0" parTransId="{BC5C09AA-969B-4663-9558-0DB7EAA7DA1C}" sibTransId="{5397F4BE-6058-4A08-AE6A-AB3594E1A681}"/>
    <dgm:cxn modelId="{32665591-235C-4364-BBFD-C0925E5F244C}" srcId="{09547630-B204-49F7-95F8-DA45696C13C4}" destId="{CBBDEE4F-BC72-4DAE-951C-0D742992728B}" srcOrd="2" destOrd="0" parTransId="{671030FA-3CAE-4012-8561-692F5453763F}" sibTransId="{84D78EF9-323E-4BC6-A26A-7A3BF1F24A02}"/>
    <dgm:cxn modelId="{0C62B2BB-DA3B-4402-B428-E25DFFABD82C}" type="presOf" srcId="{09547630-B204-49F7-95F8-DA45696C13C4}" destId="{A3496958-2A58-43A5-BE8E-5A21282345ED}" srcOrd="0" destOrd="0" presId="urn:microsoft.com/office/officeart/2005/8/layout/default"/>
    <dgm:cxn modelId="{971174BE-A67D-4637-8EB0-8E0CA9582A58}" type="presOf" srcId="{C5ACA300-EE22-4FE4-9B84-DC2BB4ECFF5B}" destId="{9867F076-1528-4D66-8D3F-C00806A9765B}" srcOrd="0" destOrd="0" presId="urn:microsoft.com/office/officeart/2005/8/layout/default"/>
    <dgm:cxn modelId="{0A58ADCC-5066-4065-AC7E-86A3D5BA1AB7}" type="presOf" srcId="{5D05A4B1-90B6-442F-B278-D615CAB0E84F}" destId="{EFA4D614-A921-448A-850D-DC75B14B8148}" srcOrd="0" destOrd="0" presId="urn:microsoft.com/office/officeart/2005/8/layout/default"/>
    <dgm:cxn modelId="{FFE505ED-907F-41DE-A194-03452F3E15CF}" type="presOf" srcId="{583856D7-46F6-48A4-A3F3-EA53B0739889}" destId="{74BBA84E-7B69-4331-8B02-8DE24D6510B4}" srcOrd="0" destOrd="0" presId="urn:microsoft.com/office/officeart/2005/8/layout/default"/>
    <dgm:cxn modelId="{289291FC-DAF7-4883-9C2D-A41617DEAA2B}" type="presOf" srcId="{CBBDEE4F-BC72-4DAE-951C-0D742992728B}" destId="{B9695825-441A-4C2E-8B82-842D05A04BEA}" srcOrd="0" destOrd="0" presId="urn:microsoft.com/office/officeart/2005/8/layout/default"/>
    <dgm:cxn modelId="{D3CE4A06-9CF1-4F7C-86AE-F6B5157D0524}" type="presParOf" srcId="{A3496958-2A58-43A5-BE8E-5A21282345ED}" destId="{74BBA84E-7B69-4331-8B02-8DE24D6510B4}" srcOrd="0" destOrd="0" presId="urn:microsoft.com/office/officeart/2005/8/layout/default"/>
    <dgm:cxn modelId="{BF5CBDAA-F7B6-416E-9317-14F3C67FA487}" type="presParOf" srcId="{A3496958-2A58-43A5-BE8E-5A21282345ED}" destId="{3603AC1D-783E-44E9-9A5C-CBF7DDE32E90}" srcOrd="1" destOrd="0" presId="urn:microsoft.com/office/officeart/2005/8/layout/default"/>
    <dgm:cxn modelId="{AE6F2A81-D4C0-402C-9AF8-F797DD8BBFC6}" type="presParOf" srcId="{A3496958-2A58-43A5-BE8E-5A21282345ED}" destId="{9867F076-1528-4D66-8D3F-C00806A9765B}" srcOrd="2" destOrd="0" presId="urn:microsoft.com/office/officeart/2005/8/layout/default"/>
    <dgm:cxn modelId="{3132BDD9-9827-493D-B2CF-89BDEBCCC192}" type="presParOf" srcId="{A3496958-2A58-43A5-BE8E-5A21282345ED}" destId="{3E8755D4-8BB7-4B46-BF2D-83B79232D952}" srcOrd="3" destOrd="0" presId="urn:microsoft.com/office/officeart/2005/8/layout/default"/>
    <dgm:cxn modelId="{AA267044-8A98-4AEB-B4B9-F0F68D971915}" type="presParOf" srcId="{A3496958-2A58-43A5-BE8E-5A21282345ED}" destId="{B9695825-441A-4C2E-8B82-842D05A04BEA}" srcOrd="4" destOrd="0" presId="urn:microsoft.com/office/officeart/2005/8/layout/default"/>
    <dgm:cxn modelId="{49EFA9C6-3C4C-47F7-BDF2-3A3ADA43EB2E}" type="presParOf" srcId="{A3496958-2A58-43A5-BE8E-5A21282345ED}" destId="{30D247CF-253D-4341-BFF1-DD54A2CA8863}" srcOrd="5" destOrd="0" presId="urn:microsoft.com/office/officeart/2005/8/layout/default"/>
    <dgm:cxn modelId="{7CC74A7E-6981-4758-920D-D750A4D4A7BE}" type="presParOf" srcId="{A3496958-2A58-43A5-BE8E-5A21282345ED}" destId="{00C3A1D6-BC23-490A-B423-2991B0F14899}" srcOrd="6" destOrd="0" presId="urn:microsoft.com/office/officeart/2005/8/layout/default"/>
    <dgm:cxn modelId="{49952D14-6D86-4724-BF37-641F7C039C01}" type="presParOf" srcId="{A3496958-2A58-43A5-BE8E-5A21282345ED}" destId="{47864D21-9EFF-49EB-881D-BEADE638FF6E}" srcOrd="7" destOrd="0" presId="urn:microsoft.com/office/officeart/2005/8/layout/default"/>
    <dgm:cxn modelId="{3A4941C7-AE2B-4BB3-B1F1-64954F809075}" type="presParOf" srcId="{A3496958-2A58-43A5-BE8E-5A21282345ED}" destId="{EFA4D614-A921-448A-850D-DC75B14B814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B3D41-0E0B-4E5F-914E-EE562E145342}">
      <dsp:nvSpPr>
        <dsp:cNvPr id="0" name=""/>
        <dsp:cNvSpPr/>
      </dsp:nvSpPr>
      <dsp:spPr>
        <a:xfrm>
          <a:off x="2589" y="248863"/>
          <a:ext cx="4355416" cy="23255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ECF1A-9661-40F5-925C-D10F48906BDE}">
      <dsp:nvSpPr>
        <dsp:cNvPr id="0" name=""/>
        <dsp:cNvSpPr/>
      </dsp:nvSpPr>
      <dsp:spPr>
        <a:xfrm>
          <a:off x="409517" y="635444"/>
          <a:ext cx="4355416" cy="232559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Credit is defined as the ability to obtain a sum of money or something of value before payment with the trust that payment will be made at a later date. </a:t>
          </a:r>
        </a:p>
      </dsp:txBody>
      <dsp:txXfrm>
        <a:off x="477631" y="703558"/>
        <a:ext cx="4219188" cy="2189366"/>
      </dsp:txXfrm>
    </dsp:sp>
    <dsp:sp modelId="{606C802D-A2E0-4139-9842-9A20942F052D}">
      <dsp:nvSpPr>
        <dsp:cNvPr id="0" name=""/>
        <dsp:cNvSpPr/>
      </dsp:nvSpPr>
      <dsp:spPr>
        <a:xfrm>
          <a:off x="5171862" y="248863"/>
          <a:ext cx="4797059" cy="23255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272D1-2006-4101-8F1E-F6AD6436C743}">
      <dsp:nvSpPr>
        <dsp:cNvPr id="0" name=""/>
        <dsp:cNvSpPr/>
      </dsp:nvSpPr>
      <dsp:spPr>
        <a:xfrm>
          <a:off x="5578790" y="635444"/>
          <a:ext cx="4797059" cy="232559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credit history is a record of an individual’s past experiences with repaying their credit obligations. </a:t>
          </a:r>
        </a:p>
      </dsp:txBody>
      <dsp:txXfrm>
        <a:off x="5646904" y="703558"/>
        <a:ext cx="4660831" cy="2189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BA84E-7B69-4331-8B02-8DE24D6510B4}">
      <dsp:nvSpPr>
        <dsp:cNvPr id="0" name=""/>
        <dsp:cNvSpPr/>
      </dsp:nvSpPr>
      <dsp:spPr>
        <a:xfrm>
          <a:off x="1114543" y="9744"/>
          <a:ext cx="3694868" cy="18851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Ability to get a loan (auto, credit card, mortgage)</a:t>
          </a:r>
        </a:p>
      </dsp:txBody>
      <dsp:txXfrm>
        <a:off x="1114543" y="9744"/>
        <a:ext cx="3694868" cy="1885149"/>
      </dsp:txXfrm>
    </dsp:sp>
    <dsp:sp modelId="{9867F076-1528-4D66-8D3F-C00806A9765B}">
      <dsp:nvSpPr>
        <dsp:cNvPr id="0" name=""/>
        <dsp:cNvSpPr/>
      </dsp:nvSpPr>
      <dsp:spPr>
        <a:xfrm>
          <a:off x="5353412" y="307"/>
          <a:ext cx="3530983" cy="18595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Interest rate that your bank offers on a loan </a:t>
          </a:r>
        </a:p>
      </dsp:txBody>
      <dsp:txXfrm>
        <a:off x="5353412" y="307"/>
        <a:ext cx="3530983" cy="1859557"/>
      </dsp:txXfrm>
    </dsp:sp>
    <dsp:sp modelId="{B9695825-441A-4C2E-8B82-842D05A04BEA}">
      <dsp:nvSpPr>
        <dsp:cNvPr id="0" name=""/>
        <dsp:cNvSpPr/>
      </dsp:nvSpPr>
      <dsp:spPr>
        <a:xfrm>
          <a:off x="2289" y="2116783"/>
          <a:ext cx="3648305" cy="18317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Auto / Homeowner Insurance Premiums </a:t>
          </a:r>
        </a:p>
      </dsp:txBody>
      <dsp:txXfrm>
        <a:off x="2289" y="2116783"/>
        <a:ext cx="3648305" cy="1831772"/>
      </dsp:txXfrm>
    </dsp:sp>
    <dsp:sp modelId="{00C3A1D6-BC23-490A-B423-2991B0F14899}">
      <dsp:nvSpPr>
        <dsp:cNvPr id="0" name=""/>
        <dsp:cNvSpPr/>
      </dsp:nvSpPr>
      <dsp:spPr>
        <a:xfrm>
          <a:off x="3881907" y="2132771"/>
          <a:ext cx="3184801" cy="17997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Ability to rent an apartment/home</a:t>
          </a:r>
        </a:p>
      </dsp:txBody>
      <dsp:txXfrm>
        <a:off x="3881907" y="2132771"/>
        <a:ext cx="3184801" cy="1799795"/>
      </dsp:txXfrm>
    </dsp:sp>
    <dsp:sp modelId="{EFA4D614-A921-448A-850D-DC75B14B8148}">
      <dsp:nvSpPr>
        <dsp:cNvPr id="0" name=""/>
        <dsp:cNvSpPr/>
      </dsp:nvSpPr>
      <dsp:spPr>
        <a:xfrm>
          <a:off x="7298021" y="2143381"/>
          <a:ext cx="3215288" cy="17785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Ability to get a job</a:t>
          </a:r>
        </a:p>
      </dsp:txBody>
      <dsp:txXfrm>
        <a:off x="7298021" y="2143381"/>
        <a:ext cx="3215288" cy="1778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6E3A2-9FD6-4A6D-940F-2B3FE577AB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157AC-4B96-4F31-8AFA-2A1CFFFA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2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1F6107FC-608E-40D4-9B7D-0C6AC396B6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1778AEE-AE21-4122-9F83-91024F2A7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15127B05-C086-4022-86D0-3F2D76589E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1A51597-B831-419F-A9CB-CB8F32834EE0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296DF-38DA-41FA-BD94-E6E05687C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8CD0E-FCC4-49DB-A60E-3E15A9087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9EF6C-D9FF-404F-947A-31531F6AE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BD5F-7F23-458B-85B3-1A798B3FF9C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28AFB-66FB-4B72-8D66-3BA033DF6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78FE9-2687-4F67-89BD-8221F912A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F50D-447E-486F-92AD-00610F0EA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1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4D5D1-50BA-412C-8BB9-C9E502EA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BB31F-7C1D-4B70-ABE3-98F5496C5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B6BFE-C67D-44E9-B7C2-9ED5467D7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BD5F-7F23-458B-85B3-1A798B3FF9C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18917-42FD-4FF9-BC6A-071F71CA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56950-2BC7-4B35-97EF-35BAC904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F50D-447E-486F-92AD-00610F0EA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2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5B92BB-FB9A-4D7A-8B53-7512BF12B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71E999-D51E-4978-ADF3-A9DE1A6C9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92C9C-9CDA-4F3D-8BDB-CBD09C8C5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BD5F-7F23-458B-85B3-1A798B3FF9C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641A1-EDFC-4AE7-A9E5-CBE9957D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735A4-6053-4E09-AC6C-C5CD5D49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F50D-447E-486F-92AD-00610F0EA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45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lley 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C361DA-14F5-4CFA-B808-4EB8BFBFA8D3}"/>
              </a:ext>
            </a:extLst>
          </p:cNvPr>
          <p:cNvSpPr/>
          <p:nvPr userDrawn="1"/>
        </p:nvSpPr>
        <p:spPr>
          <a:xfrm>
            <a:off x="5459413" y="0"/>
            <a:ext cx="6732587" cy="6858000"/>
          </a:xfrm>
          <a:prstGeom prst="rect">
            <a:avLst/>
          </a:prstGeom>
          <a:solidFill>
            <a:srgbClr val="002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2BEA94B-22C4-456B-9CBC-3BC34721F0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081338"/>
            <a:ext cx="232886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hevron 4">
            <a:extLst>
              <a:ext uri="{FF2B5EF4-FFF2-40B4-BE49-F238E27FC236}">
                <a16:creationId xmlns:a16="http://schemas.microsoft.com/office/drawing/2014/main" id="{7A63E71D-4BB9-448A-A515-3C12EE307248}"/>
              </a:ext>
            </a:extLst>
          </p:cNvPr>
          <p:cNvSpPr/>
          <p:nvPr userDrawn="1"/>
        </p:nvSpPr>
        <p:spPr>
          <a:xfrm>
            <a:off x="3063875" y="0"/>
            <a:ext cx="4791075" cy="6858000"/>
          </a:xfrm>
          <a:prstGeom prst="chevron">
            <a:avLst>
              <a:gd name="adj" fmla="val 49506"/>
            </a:avLst>
          </a:prstGeom>
          <a:solidFill>
            <a:srgbClr val="021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Chevron 5">
            <a:extLst>
              <a:ext uri="{FF2B5EF4-FFF2-40B4-BE49-F238E27FC236}">
                <a16:creationId xmlns:a16="http://schemas.microsoft.com/office/drawing/2014/main" id="{885E0E72-F90C-4B39-8802-E2AC1492FBF5}"/>
              </a:ext>
            </a:extLst>
          </p:cNvPr>
          <p:cNvSpPr/>
          <p:nvPr userDrawn="1"/>
        </p:nvSpPr>
        <p:spPr>
          <a:xfrm>
            <a:off x="3721100" y="0"/>
            <a:ext cx="4791075" cy="6858000"/>
          </a:xfrm>
          <a:prstGeom prst="chevron">
            <a:avLst>
              <a:gd name="adj" fmla="val 49506"/>
            </a:avLst>
          </a:prstGeom>
          <a:solidFill>
            <a:srgbClr val="002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2A4E"/>
                </a:solidFill>
              </a:rPr>
              <a:t> </a:t>
            </a:r>
          </a:p>
        </p:txBody>
      </p:sp>
      <p:sp>
        <p:nvSpPr>
          <p:cNvPr id="8" name="Chevron 8">
            <a:extLst>
              <a:ext uri="{FF2B5EF4-FFF2-40B4-BE49-F238E27FC236}">
                <a16:creationId xmlns:a16="http://schemas.microsoft.com/office/drawing/2014/main" id="{81AD9CEE-A1F5-457A-9441-013857FD59D6}"/>
              </a:ext>
            </a:extLst>
          </p:cNvPr>
          <p:cNvSpPr/>
          <p:nvPr userDrawn="1"/>
        </p:nvSpPr>
        <p:spPr>
          <a:xfrm rot="5400000">
            <a:off x="9073356" y="4115594"/>
            <a:ext cx="250825" cy="357188"/>
          </a:xfrm>
          <a:prstGeom prst="chevron">
            <a:avLst>
              <a:gd name="adj" fmla="val 49506"/>
            </a:avLst>
          </a:prstGeom>
          <a:solidFill>
            <a:srgbClr val="FCD6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256422" y="2613964"/>
            <a:ext cx="5662862" cy="11620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0" i="0" kern="0" spc="300" baseline="0">
                <a:solidFill>
                  <a:schemeClr val="bg1"/>
                </a:solidFill>
                <a:latin typeface="Autor Me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451011" y="4597008"/>
            <a:ext cx="3435189" cy="430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 i="0" kern="0" spc="300" baseline="0">
                <a:solidFill>
                  <a:srgbClr val="FCD60B"/>
                </a:solidFill>
                <a:latin typeface="Autor Me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065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5638F-9D75-5D43-A22A-1A6A8EF563A8}"/>
              </a:ext>
            </a:extLst>
          </p:cNvPr>
          <p:cNvSpPr/>
          <p:nvPr userDrawn="1"/>
        </p:nvSpPr>
        <p:spPr>
          <a:xfrm>
            <a:off x="11310659" y="0"/>
            <a:ext cx="693182" cy="843692"/>
          </a:xfrm>
          <a:prstGeom prst="rect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294F92-A905-1D4D-89EA-C62098E545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55146" y="201374"/>
            <a:ext cx="417185" cy="3413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17E519-FF62-D440-A566-D4EB33531BB2}"/>
              </a:ext>
            </a:extLst>
          </p:cNvPr>
          <p:cNvSpPr/>
          <p:nvPr userDrawn="1"/>
        </p:nvSpPr>
        <p:spPr>
          <a:xfrm>
            <a:off x="11310659" y="593172"/>
            <a:ext cx="69318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alpha val="31000"/>
                  </a:schemeClr>
                </a:solidFill>
                <a:latin typeface="Autor Med" pitchFamily="2" charset="77"/>
              </a:rPr>
              <a:t>SLIDE</a:t>
            </a:r>
            <a:r>
              <a:rPr lang="en-US" sz="700" b="0" i="0" dirty="0">
                <a:solidFill>
                  <a:srgbClr val="FCD60B"/>
                </a:solidFill>
                <a:latin typeface="Autor Med" pitchFamily="2" charset="77"/>
              </a:rPr>
              <a:t> </a:t>
            </a:r>
            <a:fld id="{05EE181A-760B-6748-9766-81C9BEFBF935}" type="slidenum">
              <a:rPr lang="en-US" sz="700" b="0" i="0" smtClean="0">
                <a:solidFill>
                  <a:srgbClr val="FCD60B"/>
                </a:solidFill>
                <a:latin typeface="Autor Med" pitchFamily="2" charset="77"/>
              </a:rPr>
              <a:t>‹#›</a:t>
            </a:fld>
            <a:r>
              <a:rPr lang="en-US" sz="700" b="0" i="0" dirty="0">
                <a:solidFill>
                  <a:srgbClr val="FCD60B"/>
                </a:solidFill>
                <a:latin typeface="Autor Med" pitchFamily="2" charset="77"/>
              </a:rPr>
              <a:t> </a:t>
            </a:r>
            <a:endParaRPr lang="en-US" sz="700" b="0" i="0" dirty="0">
              <a:solidFill>
                <a:srgbClr val="003D73"/>
              </a:solidFill>
              <a:latin typeface="Autor Med" pitchFamily="2" charset="77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1348650-16F2-3547-B02F-D814AEDA25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363" y="416552"/>
            <a:ext cx="10209115" cy="881407"/>
          </a:xfrm>
        </p:spPr>
        <p:txBody>
          <a:bodyPr wrap="none" lIns="0" tIns="0" rIns="0" bIns="0" anchor="b">
            <a:noAutofit/>
          </a:bodyPr>
          <a:lstStyle>
            <a:lvl1pPr>
              <a:buFontTx/>
              <a:buNone/>
              <a:defRPr sz="4000" b="0" i="0">
                <a:solidFill>
                  <a:srgbClr val="02172A"/>
                </a:solidFill>
                <a:latin typeface="Autor Me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82FB6-7617-1E47-A2C2-12F301981C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2019300"/>
            <a:ext cx="10310813" cy="4498975"/>
          </a:xfrm>
          <a:ln>
            <a:noFill/>
          </a:ln>
        </p:spPr>
        <p:txBody>
          <a:bodyPr/>
          <a:lstStyle>
            <a:lvl1pPr marL="349250" indent="-349250">
              <a:lnSpc>
                <a:spcPct val="100000"/>
              </a:lnSpc>
              <a:spcAft>
                <a:spcPts val="600"/>
              </a:spcAft>
              <a:buFontTx/>
              <a:buBlip>
                <a:blip r:embed="rId3"/>
              </a:buBlip>
              <a:tabLst/>
              <a:defRPr sz="2800" b="0" i="0">
                <a:solidFill>
                  <a:srgbClr val="02172A"/>
                </a:solidFill>
                <a:latin typeface="Autor Light" pitchFamily="2" charset="77"/>
              </a:defRPr>
            </a:lvl1pPr>
            <a:lvl2pPr marL="14288" indent="0">
              <a:lnSpc>
                <a:spcPct val="100000"/>
              </a:lnSpc>
              <a:spcAft>
                <a:spcPts val="600"/>
              </a:spcAft>
              <a:buFontTx/>
              <a:buNone/>
              <a:tabLst/>
              <a:defRPr sz="2400" b="0" i="0">
                <a:solidFill>
                  <a:schemeClr val="bg2">
                    <a:lumMod val="25000"/>
                  </a:schemeClr>
                </a:solidFill>
                <a:latin typeface="DIN Next LT Pro" panose="020B0503020203050203" pitchFamily="34" charset="77"/>
              </a:defRPr>
            </a:lvl2pPr>
            <a:lvl3pPr marL="233363" indent="-219075">
              <a:lnSpc>
                <a:spcPct val="100000"/>
              </a:lnSpc>
              <a:spcAft>
                <a:spcPts val="600"/>
              </a:spcAft>
              <a:tabLst/>
              <a:defRPr sz="2000" b="0" i="0">
                <a:solidFill>
                  <a:schemeClr val="bg2">
                    <a:lumMod val="25000"/>
                  </a:schemeClr>
                </a:solidFill>
                <a:latin typeface="DIN Next LT Pro" panose="020B0503020203050203" pitchFamily="34" charset="77"/>
              </a:defRPr>
            </a:lvl3pPr>
            <a:lvl4pPr>
              <a:defRPr sz="1600" b="0" i="0">
                <a:solidFill>
                  <a:schemeClr val="bg2">
                    <a:lumMod val="25000"/>
                  </a:schemeClr>
                </a:solidFill>
                <a:latin typeface="DIN Next LT Pro" panose="020B0503020203050203" pitchFamily="34" charset="77"/>
              </a:defRPr>
            </a:lvl4pPr>
            <a:lvl5pPr>
              <a:defRPr b="0" i="0">
                <a:solidFill>
                  <a:schemeClr val="bg2">
                    <a:lumMod val="25000"/>
                  </a:schemeClr>
                </a:solidFill>
                <a:latin typeface="DIN Next LT Pro" panose="020B050302020305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177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408">
          <p15:clr>
            <a:srgbClr val="FBAE40"/>
          </p15:clr>
        </p15:guide>
        <p15:guide id="3" orient="horz" pos="1272">
          <p15:clr>
            <a:srgbClr val="FBAE40"/>
          </p15:clr>
        </p15:guide>
        <p15:guide id="4" pos="36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03965-6B89-49DF-A755-B49A4C6E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82D58-4E91-426C-BDF6-3A19CBB1E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9094A-F8A3-42B8-9CCE-9AA6C682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BD5F-7F23-458B-85B3-1A798B3FF9C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3F00C-8279-4271-85A7-38FC27AAF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6CC15-6890-4B9A-B951-868D0280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F50D-447E-486F-92AD-00610F0EA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6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84407-DAA4-4100-9CF6-73006D2DD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FE350-55D8-4698-94E5-1BC9AD930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0BE57-608A-4A73-8934-BAB731CCB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BD5F-7F23-458B-85B3-1A798B3FF9C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3D5D2-B774-489D-9B87-77F86C5B1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29174-6BA5-474C-A76B-585E8BD49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F50D-447E-486F-92AD-00610F0EA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F94CF-F0F0-465B-95DD-7ED1F26C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9B43D-2DBB-4E5C-BFA9-DBBD39480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03F6C-205E-40C3-ACB4-4737D918B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F42C7-231B-428D-B1AE-C9FE06FE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BD5F-7F23-458B-85B3-1A798B3FF9C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A7A80-D481-4FA2-8B1C-C16B5B86D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E43E1-60F3-470C-8615-2A83DF27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F50D-447E-486F-92AD-00610F0EA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FA099-912A-4463-A233-84FCF1F0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8E431-821A-4E95-824E-B9F6CD2CC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DA44-B57E-4E9D-B44D-471CF5EE8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EC8D9C-4A1D-4110-A8EA-1DC57BB69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26DB4-1EAD-46E4-AA19-0044A2585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27B933-1919-409A-8D42-27567707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BD5F-7F23-458B-85B3-1A798B3FF9C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31BCAD-B027-467C-B3B5-0C2663511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4946AF-5385-4FE2-ADB9-03770932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F50D-447E-486F-92AD-00610F0EA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8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BC9E-C360-4312-9A5B-A2AEB51B0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D1CD1-D8F9-47A4-9BBB-64FDB9090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BD5F-7F23-458B-85B3-1A798B3FF9C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FD37CC-E672-4266-99E7-940E661F0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C5C5A-F5CA-4F9B-AF17-809D38184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F50D-447E-486F-92AD-00610F0EA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6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ED621A-7C15-43F4-B498-B494AFA8A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BD5F-7F23-458B-85B3-1A798B3FF9C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695DA-FEDC-4D80-A65D-1982B6338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86C01-E589-4EF6-8850-B0CF49AC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F50D-447E-486F-92AD-00610F0EA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5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6CA3-A3F1-4089-8851-96684D08C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416A5-4333-46DA-BE9F-008A80BD8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C52EE-9DF1-4CB4-A09A-428A6C4B7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ED6BA-E3E9-44EB-8B73-6B66DCEC3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BD5F-7F23-458B-85B3-1A798B3FF9C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1BA32-E96B-48BD-A55A-D63FF5B38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7B936-E3A3-4FAF-BC2A-714CDAD9A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F50D-447E-486F-92AD-00610F0EA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66D40-FBDC-417E-9320-705430F2B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12FF71-12A9-41F4-8B03-A128722E8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E7412-ECFD-410F-9DDE-087DF5B21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3E64B-25BE-4F84-8B8A-3E357213A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BD5F-7F23-458B-85B3-1A798B3FF9C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0897A-A808-47F7-B8DD-CD88E334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176B0-E49D-42E0-94E3-6DB9DC89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F50D-447E-486F-92AD-00610F0EA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8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CE0843-CDCE-47A2-86E7-2CF69B942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1A993-1202-43F2-93B8-8FB542575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863AD-99CA-4DD8-87D1-851DCDAB6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8BD5F-7F23-458B-85B3-1A798B3FF9C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8AFCA-4EFE-4B5A-9000-BC20B1D3F8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B6CF7-5EC5-45BF-A8B7-04219D477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AF50D-447E-486F-92AD-00610F0EA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4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experian&amp;source=lmns&amp;bih=577&amp;biw=1280&amp;rlz=1C1GCEA_enUS1031US1032&amp;hl=en&amp;sa=X&amp;ved=2ahUKEwi1wc-osc_9AhXaN94AHQn-DT0Q_AUoAHoECAEQAA" TargetMode="External"/><Relationship Id="rId2" Type="http://schemas.openxmlformats.org/officeDocument/2006/relationships/hyperlink" Target="https://www.google.com/search?q=Equifax&amp;bih=577&amp;biw=1280&amp;rlz=1C1GCEA_enUS1031US1032&amp;hl=en&amp;sxsrf=AJOqlzWgcXwmu1ymiIMO_ey6G6sSOWQBNQ%3A1678383385068&amp;ei=GRkKZLHpA8KL0PEPudGO0Ac&amp;ved=0ahUKEwjx2dqrsc_9AhXCBTQIHbmoA3oQ4dUDCBA&amp;uact=5&amp;oq=Equifax&amp;gs_lcp=Cgxnd3Mtd2l6LXNlcnAQAzIQCC4QsQMQgwEQxwEQ0QMQQzIKCAAQsQMQgwEQQzIHCAAQsQMQQzILCAAQgAQQsQMQgwEyBAgAEEMyCggAELEDEIMBEEMyCggAELEDEIMBEEMyCAgAEIAEELEDMgQIABBDMgQIABBDOgQILhAnOgQIIxAnOgoILhDHARDRAxBDOhAIABCABBAUEIcCELEDEIMBOhEILhCABBCxAxCDARDHARDRA0oECEEYAFAAWKowYJI8aAFwAXgAgAGMAYgBvgeSAQMwLjiYAQCgAQHAAQE&amp;sclient=gws-wiz-serp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annualcreditreport.com/index.action" TargetMode="External"/><Relationship Id="rId4" Type="http://schemas.openxmlformats.org/officeDocument/2006/relationships/hyperlink" Target="https://www.google.com/search?q=Transuniom&amp;bih=577&amp;biw=1280&amp;rlz=1C1GCEA_enUS1031US1032&amp;hl=en&amp;sxsrf=AJOqlzVnGUjYMkvgvh7lOhCRgPp_NlFFGA%3A1678383497798&amp;ei=iRkKZJupMJet0PEP8N226AQ&amp;ved=0ahUKEwjbkbvhsc_9AhWXFjQIHfCuDU0Q4dUDCBA&amp;uact=5&amp;oq=Transuniom&amp;gs_lcp=Cgxnd3Mtd2l6LXNlcnAQAzIQCC4QsQMQgwEQxwEQ0QMQQzINCAAQgAQQsQMQgwEQCjINCAAQgAQQsQMQgwEQCjIKCAAQsQMQgwEQQzIKCAAQsQMQgwEQQzIECAAQQzIECAAQQzIECAAQQzINCAAQgAQQsQMQgwEQCjIQCC4QsQMQgwEQxwEQ0QMQQzoECCMQJzoKCC4QxwEQ0QMQQzoLCAAQgAQQsQMQgwFKBAhBGABQAFibEWCiE2gAcAF4AIABjAGIAaMJkgEEMC4xMJgBAKABAcABAQ&amp;sclient=gws-wiz-ser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DDD5A3-F42C-4808-90BF-5BE91CF8B3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3787" y="2193925"/>
            <a:ext cx="5989638" cy="188912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Literacy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and More!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7AA965E-F9AE-4700-80A4-E994979EDEE1}"/>
              </a:ext>
            </a:extLst>
          </p:cNvPr>
          <p:cNvSpPr txBox="1">
            <a:spLocks/>
          </p:cNvSpPr>
          <p:nvPr/>
        </p:nvSpPr>
        <p:spPr>
          <a:xfrm>
            <a:off x="7242175" y="4778375"/>
            <a:ext cx="3852863" cy="188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0" spc="300" baseline="0">
                <a:solidFill>
                  <a:schemeClr val="bg1"/>
                </a:solidFill>
                <a:latin typeface="Pier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ier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DINPro" panose="020105040301010201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DINPro" panose="020105040301010201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DINPro" panose="020105040301010201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Autor Med" pitchFamily="2" charset="77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Autor Med" pitchFamily="2" charset="77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Credit Score Ranges - How It Matters To Your Finances?">
            <a:extLst>
              <a:ext uri="{FF2B5EF4-FFF2-40B4-BE49-F238E27FC236}">
                <a16:creationId xmlns:a16="http://schemas.microsoft.com/office/drawing/2014/main" id="{92C3D126-8404-7D7D-AA35-79A404D8C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r="4458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DB465-5E81-A292-6F59-D603ACE47DFE}"/>
              </a:ext>
            </a:extLst>
          </p:cNvPr>
          <p:cNvSpPr txBox="1"/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7BBFC-C4F3-4221-B192-B949DCC83E7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45829" y="0"/>
            <a:ext cx="4732361" cy="621390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000" u="sng" dirty="0">
              <a:solidFill>
                <a:schemeClr val="tx1"/>
              </a:solidFill>
              <a:latin typeface="+mn-lt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000" b="1" u="sng" dirty="0">
              <a:solidFill>
                <a:schemeClr val="tx1"/>
              </a:solidFill>
              <a:latin typeface="+mn-lt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000" b="1" u="sng" dirty="0">
              <a:solidFill>
                <a:schemeClr val="tx1"/>
              </a:solidFill>
              <a:latin typeface="+mn-lt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algorithm that uses several factors that appear in a credit history. 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Score Range – 300 to 850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by financial institutions to determine whether you are qualified for a loan or credit card.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higher your credit score, the more likely you will qualify for a loan and lower rates.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higher your credit score, the more likely you will receive lower loan rates. </a:t>
            </a: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7830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67D0CC-61B0-2A29-B213-40C027DC0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B41B868-4386-C8E7-3B06-FBE8A03A1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EEE90E8-C9B5-24FA-044A-780D0464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5FE82-CCAD-31CC-2B92-15D962AF66A9}"/>
              </a:ext>
            </a:extLst>
          </p:cNvPr>
          <p:cNvSpPr txBox="1"/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FAF85-D2F3-B947-5B7D-4018438C7E7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165910" y="344814"/>
            <a:ext cx="5001519" cy="621390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000" u="sng" dirty="0">
              <a:solidFill>
                <a:schemeClr val="tx1"/>
              </a:solidFill>
              <a:latin typeface="+mn-lt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000" b="1" u="sng" dirty="0">
              <a:solidFill>
                <a:schemeClr val="tx1"/>
              </a:solidFill>
              <a:latin typeface="+mn-lt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000" b="1" u="sng" dirty="0">
              <a:solidFill>
                <a:schemeClr val="tx1"/>
              </a:solidFill>
              <a:latin typeface="+mn-lt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Payment history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Are loan payments consistently on time? Have there been some late payments?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Amounts owed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Credit utilization ratio* (Amount of line of credit balance/available credit) Looks at how much of your credit you have used versus your total credit limits. What percentage of your credit card are you using?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 of credit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Amount of time that you have established credit accounts. How long has your loan account been open?  The longer a loan appears on your credit, the better.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mix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Do you have revolving (credit card, line of credit) and installment loans (Auto, student loans, mortgage)?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Credit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Have you recently taken out a new loan? Have you recently applied for a new loan? Each time you apply for credit, it impacts your credit score. Credit inquiries lower your score a few points. </a:t>
            </a: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8" name="Picture 4" descr="What Makes Up Your Credit Scores? Part 2: Amounts Owed - FRS Credit">
            <a:extLst>
              <a:ext uri="{FF2B5EF4-FFF2-40B4-BE49-F238E27FC236}">
                <a16:creationId xmlns:a16="http://schemas.microsoft.com/office/drawing/2014/main" id="{2D809D0C-7E68-C651-BCFB-60D8E2333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8" y="960111"/>
            <a:ext cx="7523896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18EB81-1802-38FE-9D48-C024DDE5C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871" y="65240"/>
            <a:ext cx="5861531" cy="82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99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What is a FICO Score | FICO Score | First Alliance Credit Union MN">
            <a:extLst>
              <a:ext uri="{FF2B5EF4-FFF2-40B4-BE49-F238E27FC236}">
                <a16:creationId xmlns:a16="http://schemas.microsoft.com/office/drawing/2014/main" id="{54C0D80C-F78B-9E4B-8DA4-8669129CC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b="862"/>
          <a:stretch/>
        </p:blipFill>
        <p:spPr bwMode="auto">
          <a:xfrm>
            <a:off x="2330447" y="643467"/>
            <a:ext cx="7531106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6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64B6A-73AF-45E8-9398-6DC348CD5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485806"/>
            <a:ext cx="8596668" cy="132080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utilization ratio example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6AB7E08-47A0-4D04-BE29-FAE76FE461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675519"/>
              </p:ext>
            </p:extLst>
          </p:nvPr>
        </p:nvGraphicFramePr>
        <p:xfrm>
          <a:off x="677863" y="1669002"/>
          <a:ext cx="8856753" cy="31693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52251">
                  <a:extLst>
                    <a:ext uri="{9D8B030D-6E8A-4147-A177-3AD203B41FA5}">
                      <a16:colId xmlns:a16="http://schemas.microsoft.com/office/drawing/2014/main" val="634372416"/>
                    </a:ext>
                  </a:extLst>
                </a:gridCol>
                <a:gridCol w="2952251">
                  <a:extLst>
                    <a:ext uri="{9D8B030D-6E8A-4147-A177-3AD203B41FA5}">
                      <a16:colId xmlns:a16="http://schemas.microsoft.com/office/drawing/2014/main" val="3837392893"/>
                    </a:ext>
                  </a:extLst>
                </a:gridCol>
                <a:gridCol w="2952251">
                  <a:extLst>
                    <a:ext uri="{9D8B030D-6E8A-4147-A177-3AD203B41FA5}">
                      <a16:colId xmlns:a16="http://schemas.microsoft.com/office/drawing/2014/main" val="3087441856"/>
                    </a:ext>
                  </a:extLst>
                </a:gridCol>
              </a:tblGrid>
              <a:tr h="45276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Line of credit 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line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Outstanding 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269510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r>
                        <a:rPr lang="en-US" dirty="0"/>
                        <a:t>Credit Card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265488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r>
                        <a:rPr lang="en-US" dirty="0"/>
                        <a:t>Credit Card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108245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r>
                        <a:rPr lang="en-US" dirty="0"/>
                        <a:t>Store Card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526014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r>
                        <a:rPr lang="en-US" dirty="0"/>
                        <a:t>Store Card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642792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r>
                        <a:rPr lang="en-US" dirty="0"/>
                        <a:t>Home Equity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157325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r>
                        <a:rPr lang="en-US" b="1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$25,000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$15,000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242081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5FB5EA5A-1765-4179-918A-0B6387F321E5}"/>
              </a:ext>
            </a:extLst>
          </p:cNvPr>
          <p:cNvSpPr txBox="1">
            <a:spLocks/>
          </p:cNvSpPr>
          <p:nvPr/>
        </p:nvSpPr>
        <p:spPr>
          <a:xfrm>
            <a:off x="677863" y="4993688"/>
            <a:ext cx="8596668" cy="1558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outstanding balance ($15,000) / Total line limits ($25,000)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60%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062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0EAA25-9075-89F8-8735-2BACD07617E9}"/>
              </a:ext>
            </a:extLst>
          </p:cNvPr>
          <p:cNvSpPr txBox="1"/>
          <p:nvPr/>
        </p:nvSpPr>
        <p:spPr>
          <a:xfrm>
            <a:off x="647699" y="458932"/>
            <a:ext cx="66305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good credit score?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F0F12A-6DC6-49D7-60C8-B2959F40F933}"/>
              </a:ext>
            </a:extLst>
          </p:cNvPr>
          <p:cNvSpPr txBox="1"/>
          <p:nvPr/>
        </p:nvSpPr>
        <p:spPr>
          <a:xfrm>
            <a:off x="647700" y="61108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* </a:t>
            </a:r>
            <a:r>
              <a:rPr lang="en-US" sz="1800"/>
              <a:t>According to Experian</a:t>
            </a:r>
            <a:endParaRPr lang="en-US" sz="1800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F91A3C41-30E1-B9EF-E59B-3969D96CCC5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75918079"/>
              </p:ext>
            </p:extLst>
          </p:nvPr>
        </p:nvGraphicFramePr>
        <p:xfrm>
          <a:off x="647700" y="1714500"/>
          <a:ext cx="7733788" cy="4008865"/>
        </p:xfrm>
        <a:graphic>
          <a:graphicData uri="http://schemas.openxmlformats.org/drawingml/2006/table">
            <a:tbl>
              <a:tblPr/>
              <a:tblGrid>
                <a:gridCol w="3597873">
                  <a:extLst>
                    <a:ext uri="{9D8B030D-6E8A-4147-A177-3AD203B41FA5}">
                      <a16:colId xmlns:a16="http://schemas.microsoft.com/office/drawing/2014/main" val="2811895527"/>
                    </a:ext>
                  </a:extLst>
                </a:gridCol>
                <a:gridCol w="4135915">
                  <a:extLst>
                    <a:ext uri="{9D8B030D-6E8A-4147-A177-3AD203B41FA5}">
                      <a16:colId xmlns:a16="http://schemas.microsoft.com/office/drawing/2014/main" val="1105453696"/>
                    </a:ext>
                  </a:extLst>
                </a:gridCol>
              </a:tblGrid>
              <a:tr h="80177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solidFill>
                            <a:srgbClr val="FFFFFF"/>
                          </a:solidFill>
                          <a:effectLst/>
                          <a:latin typeface="Bodoni MT Black" panose="02070A03080606020203" pitchFamily="18" charset="0"/>
                        </a:rPr>
                        <a:t>750 - 850 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78" marR="10478" marT="10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solidFill>
                            <a:srgbClr val="FFFFFF"/>
                          </a:solidFill>
                          <a:effectLst/>
                          <a:latin typeface="Bodoni MT Black" panose="02070A03080606020203" pitchFamily="18" charset="0"/>
                        </a:rPr>
                        <a:t>Excellent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78" marR="10478" marT="10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375555"/>
                  </a:ext>
                </a:extLst>
              </a:tr>
              <a:tr h="80177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solidFill>
                            <a:srgbClr val="FFFFFF"/>
                          </a:solidFill>
                          <a:effectLst/>
                          <a:latin typeface="Bodoni MT Black" panose="02070A03080606020203" pitchFamily="18" charset="0"/>
                        </a:rPr>
                        <a:t>700 - 749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78" marR="10478" marT="10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solidFill>
                            <a:srgbClr val="FFFFFF"/>
                          </a:solidFill>
                          <a:effectLst/>
                          <a:latin typeface="Bodoni MT Black" panose="02070A03080606020203" pitchFamily="18" charset="0"/>
                        </a:rPr>
                        <a:t>Good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78" marR="10478" marT="10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733280"/>
                  </a:ext>
                </a:extLst>
              </a:tr>
              <a:tr h="80177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solidFill>
                            <a:srgbClr val="FFFFFF"/>
                          </a:solidFill>
                          <a:effectLst/>
                          <a:latin typeface="Bodoni MT Black" panose="02070A03080606020203" pitchFamily="18" charset="0"/>
                        </a:rPr>
                        <a:t>650 - 699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78" marR="10478" marT="10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solidFill>
                            <a:srgbClr val="FFFFFF"/>
                          </a:solidFill>
                          <a:effectLst/>
                          <a:latin typeface="Bodoni MT Black" panose="02070A03080606020203" pitchFamily="18" charset="0"/>
                        </a:rPr>
                        <a:t>Fair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78" marR="10478" marT="10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303434"/>
                  </a:ext>
                </a:extLst>
              </a:tr>
              <a:tr h="80177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solidFill>
                            <a:srgbClr val="FFFFFF"/>
                          </a:solidFill>
                          <a:effectLst/>
                          <a:latin typeface="Bodoni MT Black" panose="02070A03080606020203" pitchFamily="18" charset="0"/>
                        </a:rPr>
                        <a:t>550 - 649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78" marR="10478" marT="10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solidFill>
                            <a:srgbClr val="FFFFFF"/>
                          </a:solidFill>
                          <a:effectLst/>
                          <a:latin typeface="Bodoni MT Black" panose="02070A03080606020203" pitchFamily="18" charset="0"/>
                        </a:rPr>
                        <a:t>Poor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78" marR="10478" marT="10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126682"/>
                  </a:ext>
                </a:extLst>
              </a:tr>
              <a:tr h="80177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solidFill>
                            <a:srgbClr val="FFFFFF"/>
                          </a:solidFill>
                          <a:effectLst/>
                          <a:latin typeface="Bodoni MT Black" panose="02070A03080606020203" pitchFamily="18" charset="0"/>
                        </a:rPr>
                        <a:t>300 - 549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78" marR="10478" marT="10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dirty="0">
                          <a:solidFill>
                            <a:srgbClr val="FFFFFF"/>
                          </a:solidFill>
                          <a:effectLst/>
                          <a:latin typeface="Bodoni MT Black" panose="02070A03080606020203" pitchFamily="18" charset="0"/>
                        </a:rPr>
                        <a:t>Very Poor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78" marR="10478" marT="10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301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227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DCDAC0-267F-B220-D13F-393334ABDF72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How does your credit history affect you</a:t>
            </a:r>
            <a:r>
              <a:rPr lang="en-US" sz="4400" b="1" dirty="0">
                <a:latin typeface="+mj-lt"/>
                <a:ea typeface="+mj-ea"/>
                <a:cs typeface="+mj-cs"/>
              </a:rPr>
              <a:t>?</a:t>
            </a: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1041A0ED-617B-3915-A32B-883950014E14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28243478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0449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2133C-FB90-5920-E868-E50830EF9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7A9270-B705-82DB-7647-502988BF6FA7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How does your credit history affect you</a:t>
            </a:r>
            <a:r>
              <a:rPr lang="en-US" sz="4400" b="1" dirty="0">
                <a:latin typeface="+mj-lt"/>
                <a:ea typeface="+mj-ea"/>
                <a:cs typeface="+mj-cs"/>
              </a:rPr>
              <a:t>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6FD91-EF2F-5E2E-5FE1-AA75C56235C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34DB3EC3-F58B-C6A4-1CCA-3401F775FE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027057"/>
              </p:ext>
            </p:extLst>
          </p:nvPr>
        </p:nvGraphicFramePr>
        <p:xfrm>
          <a:off x="647700" y="2019300"/>
          <a:ext cx="10310813" cy="4498974"/>
        </p:xfrm>
        <a:graphic>
          <a:graphicData uri="http://schemas.openxmlformats.org/drawingml/2006/table">
            <a:tbl>
              <a:tblPr/>
              <a:tblGrid>
                <a:gridCol w="1849012">
                  <a:extLst>
                    <a:ext uri="{9D8B030D-6E8A-4147-A177-3AD203B41FA5}">
                      <a16:colId xmlns:a16="http://schemas.microsoft.com/office/drawing/2014/main" val="3736398660"/>
                    </a:ext>
                  </a:extLst>
                </a:gridCol>
                <a:gridCol w="2876241">
                  <a:extLst>
                    <a:ext uri="{9D8B030D-6E8A-4147-A177-3AD203B41FA5}">
                      <a16:colId xmlns:a16="http://schemas.microsoft.com/office/drawing/2014/main" val="2647464614"/>
                    </a:ext>
                  </a:extLst>
                </a:gridCol>
                <a:gridCol w="2647485">
                  <a:extLst>
                    <a:ext uri="{9D8B030D-6E8A-4147-A177-3AD203B41FA5}">
                      <a16:colId xmlns:a16="http://schemas.microsoft.com/office/drawing/2014/main" val="3969185571"/>
                    </a:ext>
                  </a:extLst>
                </a:gridCol>
                <a:gridCol w="2938075">
                  <a:extLst>
                    <a:ext uri="{9D8B030D-6E8A-4147-A177-3AD203B41FA5}">
                      <a16:colId xmlns:a16="http://schemas.microsoft.com/office/drawing/2014/main" val="2841778854"/>
                    </a:ext>
                  </a:extLst>
                </a:gridCol>
              </a:tblGrid>
              <a:tr h="44893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Auto Loan rates by Credit Score Category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016645"/>
                  </a:ext>
                </a:extLst>
              </a:tr>
              <a:tr h="10101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Credit Score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Rate - New Car</a:t>
                      </a:r>
                    </a:p>
                    <a:p>
                      <a:pPr marL="0" indent="0" algn="ctr" fontAlgn="ctr">
                        <a:buFontTx/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(As of 1st Quarter 2021)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 payments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5-year term, 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$10,000 loan amount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interest paid over 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years.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71028"/>
                  </a:ext>
                </a:extLst>
              </a:tr>
              <a:tr h="4489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 or above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$189.94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$1,396.40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601781"/>
                  </a:ext>
                </a:extLst>
              </a:tr>
              <a:tr h="4489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660 - 719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$195.71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$1,742.60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36928"/>
                  </a:ext>
                </a:extLst>
              </a:tr>
              <a:tr h="4489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620 - 659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$207.66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$2,459.60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963961"/>
                  </a:ext>
                </a:extLst>
              </a:tr>
              <a:tr h="4489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580 - 619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$221.12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$3,267.20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722134"/>
                  </a:ext>
                </a:extLst>
              </a:tr>
              <a:tr h="4649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 or below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$234.44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$4,066.40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26018"/>
                  </a:ext>
                </a:extLst>
              </a:tr>
              <a:tr h="37160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189116"/>
                  </a:ext>
                </a:extLst>
              </a:tr>
              <a:tr h="4076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Source: July 5, 2023, Experian Article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831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4AD284-9801-61D2-CB74-476540954A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36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32122C-A65D-BB81-A752-DA40AD9F3167}"/>
              </a:ext>
            </a:extLst>
          </p:cNvPr>
          <p:cNvSpPr txBox="1"/>
          <p:nvPr/>
        </p:nvSpPr>
        <p:spPr>
          <a:xfrm>
            <a:off x="6858000" y="365125"/>
            <a:ext cx="5330951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Events that positively affect credit scores</a:t>
            </a:r>
            <a:br>
              <a:rPr lang="en-US" sz="3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sz="3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E34CC-EECA-0022-A5FF-2AE511437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84572" y="1754155"/>
            <a:ext cx="5004380" cy="510383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 on time</a:t>
            </a:r>
          </a:p>
          <a:p>
            <a:pPr marL="285750"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good credit mix. – (Auto/Mortgage/Credit cards/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utilization ratio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30%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(Amount of line of credit balance to available credit) </a:t>
            </a:r>
          </a:p>
          <a:p>
            <a:pPr marL="285750"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Paying down credit balances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- Late payments, collection accounts, bankruptcies – the further they go into the past, your score will improve as long as they don’t happen again. Each year, the effect on credit scores lessens.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Waiting is not the ideal approach with a collection item.  First attempt to pay, settle or dispute the item. </a:t>
            </a:r>
          </a:p>
          <a:p>
            <a:pPr marL="285750" lv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8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5778F9-8489-E13C-B5B5-E6F2D051C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C60EADE-EA39-12D4-99FD-2D22D1CA5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252E17-0FAD-BEA4-8907-B41F1671C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4D32A23-32D0-5F7A-5174-67E9AD0D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6E5028-423E-3FC4-A8BB-B3C08BAFAD88}"/>
              </a:ext>
            </a:extLst>
          </p:cNvPr>
          <p:cNvSpPr txBox="1"/>
          <p:nvPr/>
        </p:nvSpPr>
        <p:spPr>
          <a:xfrm>
            <a:off x="201802" y="137481"/>
            <a:ext cx="5063836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Events that negatively affect credit scores</a:t>
            </a:r>
            <a:br>
              <a:rPr lang="en-US" sz="3100" dirty="0">
                <a:latin typeface="+mj-lt"/>
                <a:ea typeface="+mj-ea"/>
                <a:cs typeface="+mj-cs"/>
              </a:rPr>
            </a:br>
            <a:endParaRPr lang="en-US" sz="31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6E614-F852-A207-052B-56032D0C1A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771" y="1784746"/>
            <a:ext cx="5193145" cy="471765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28575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late payments</a:t>
            </a:r>
          </a:p>
          <a:p>
            <a:pPr marL="28575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utilization ratio (Amount of line of credit balance to available credit) over 30%</a:t>
            </a:r>
          </a:p>
          <a:p>
            <a:pPr marL="28575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Applying for new credit often throughout the year.</a:t>
            </a:r>
          </a:p>
          <a:p>
            <a:pPr marL="28575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 using your credit card resulting in the cards being cancelled by the credit card company.</a:t>
            </a:r>
          </a:p>
          <a:p>
            <a:pPr marL="28575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Closing old credit cards</a:t>
            </a:r>
          </a:p>
          <a:p>
            <a:pPr marL="28575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2279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35074E-C3A5-45E4-FF9A-ABB41622B045}"/>
              </a:ext>
            </a:extLst>
          </p:cNvPr>
          <p:cNvSpPr txBox="1"/>
          <p:nvPr/>
        </p:nvSpPr>
        <p:spPr>
          <a:xfrm>
            <a:off x="122844" y="212437"/>
            <a:ext cx="3830319" cy="361141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Rebuilding Your Credit </a:t>
            </a:r>
          </a:p>
        </p:txBody>
      </p:sp>
      <p:pic>
        <p:nvPicPr>
          <p:cNvPr id="1030" name="Picture 6" descr="How to Rebuild Credit With Credit Cards">
            <a:extLst>
              <a:ext uri="{FF2B5EF4-FFF2-40B4-BE49-F238E27FC236}">
                <a16:creationId xmlns:a16="http://schemas.microsoft.com/office/drawing/2014/main" id="{4C100D5B-2CA3-24C2-BFC4-869EBEEFB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8350" y="1034473"/>
            <a:ext cx="8093649" cy="550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60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D19AD3-CA55-4DE3-9FDC-63270E881C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DE69B-6BCD-4F40-BE5F-DF94DFE05A0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363" y="1618259"/>
            <a:ext cx="6094637" cy="4498975"/>
          </a:xfrm>
        </p:spPr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 B. Smith</a:t>
            </a:r>
          </a:p>
          <a:p>
            <a:pPr marL="0" indent="0">
              <a:buNone/>
            </a:pPr>
            <a:r>
              <a:rPr lang="en-US" sz="5100" b="1" dirty="0"/>
              <a:t> </a:t>
            </a:r>
            <a:endParaRPr lang="en-US" sz="5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Manager &amp; Vice President with Valley Bank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years in the banking field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Administration Degree – Middlesex County College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Degree from Kean University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C74A2338-C2B2-6830-9926-4D48D88CF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890" y="1618259"/>
            <a:ext cx="4650747" cy="465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66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7BBFC-C4F3-4221-B192-B949DCC83E7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2019300"/>
            <a:ext cx="11544300" cy="4498975"/>
          </a:xfrm>
        </p:spPr>
        <p:txBody>
          <a:bodyPr>
            <a:normAutofit/>
          </a:bodyPr>
          <a:lstStyle/>
          <a:p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a secured credit card</a:t>
            </a:r>
          </a:p>
          <a:p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an authorized user</a:t>
            </a:r>
          </a:p>
          <a:p>
            <a:pPr marL="700088" lvl="1" indent="-685800">
              <a:buFont typeface="Arial" panose="020B0604020202020204" pitchFamily="34" charset="0"/>
              <a:buChar char="•"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appear on your credit report as an authorized user</a:t>
            </a:r>
          </a:p>
          <a:p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co-signer when applying for a loan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85736-96C0-CB9C-F205-4358B46D1256}"/>
              </a:ext>
            </a:extLst>
          </p:cNvPr>
          <p:cNvSpPr txBox="1"/>
          <p:nvPr/>
        </p:nvSpPr>
        <p:spPr>
          <a:xfrm>
            <a:off x="819149" y="695861"/>
            <a:ext cx="9210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Ways to establish credit or rebuild credit</a:t>
            </a:r>
          </a:p>
        </p:txBody>
      </p:sp>
    </p:spTree>
    <p:extLst>
      <p:ext uri="{BB962C8B-B14F-4D97-AF65-F5344CB8AC3E}">
        <p14:creationId xmlns:p14="http://schemas.microsoft.com/office/powerpoint/2010/main" val="2417788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7BBFC-C4F3-4221-B192-B949DCC83E7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Money must be deposited with the card issuer.  </a:t>
            </a:r>
          </a:p>
          <a:p>
            <a:pPr lvl="1"/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This will be used as the security account. </a:t>
            </a:r>
          </a:p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like a traditional credit card to make purchases.</a:t>
            </a:r>
          </a:p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at least the minimum monthly payments as traditional credit cards.</a:t>
            </a:r>
          </a:p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 interest on unpaid balances as traditional credit cards.</a:t>
            </a:r>
          </a:p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option for establishing / rebuilding credit if payments are made on time. </a:t>
            </a:r>
          </a:p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approval is higher but 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guaranteed.</a:t>
            </a:r>
          </a:p>
          <a:p>
            <a:pPr marL="0" indent="0" algn="ctr">
              <a:buNone/>
            </a:pPr>
            <a:endParaRPr lang="en-US" sz="7200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3E8FEB-D68E-D960-AA0F-8DCE339EDC34}"/>
              </a:ext>
            </a:extLst>
          </p:cNvPr>
          <p:cNvSpPr txBox="1"/>
          <p:nvPr/>
        </p:nvSpPr>
        <p:spPr>
          <a:xfrm>
            <a:off x="647700" y="691634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Secure Credit Cards</a:t>
            </a:r>
          </a:p>
        </p:txBody>
      </p:sp>
    </p:spTree>
    <p:extLst>
      <p:ext uri="{BB962C8B-B14F-4D97-AF65-F5344CB8AC3E}">
        <p14:creationId xmlns:p14="http://schemas.microsoft.com/office/powerpoint/2010/main" val="3421820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9B530-9C83-44F3-B142-94FED7E62A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269507"/>
            <a:ext cx="10310813" cy="52487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0" dirty="0"/>
          </a:p>
          <a:p>
            <a:pPr marL="0" indent="0" algn="ctr">
              <a:buNone/>
            </a:pPr>
            <a:r>
              <a:rPr lang="en-US" sz="6600" dirty="0"/>
              <a:t>Question?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775487-619A-4E71-8C07-E431E11B6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0" y="1269507"/>
            <a:ext cx="5382577" cy="31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D19AD3-CA55-4DE3-9FDC-63270E881C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DE69B-6BCD-4F40-BE5F-DF94DFE05A0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363" y="1618259"/>
            <a:ext cx="6094637" cy="4498975"/>
          </a:xfrm>
        </p:spPr>
        <p:txBody>
          <a:bodyPr>
            <a:normAutofit fontScale="5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Christian Proscia</a:t>
            </a:r>
          </a:p>
          <a:p>
            <a:pPr marL="0" indent="0">
              <a:buNone/>
            </a:pPr>
            <a:r>
              <a:rPr lang="en-US" sz="5100" b="1" dirty="0"/>
              <a:t> </a:t>
            </a:r>
            <a:endParaRPr lang="en-US" sz="5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 Personal Banker &amp; Supervisor with Valley Bank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years in the banking field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&amp; Media Specialist from Montclair State University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9A4B39-2C46-6358-8A12-052A3AFEE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1830468"/>
            <a:ext cx="4909427" cy="373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002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9198F5-DB3D-4F01-7184-0040DBBB8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CDB88-9AED-24A2-DEA5-67654A35D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&amp; Credit History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C481B8EE-0F17-84DE-045C-AA7A38B27B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410346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895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E7F4E41F-7C02-5ABE-7D74-712F571C153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648450" y="927615"/>
            <a:ext cx="4495801" cy="5741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7FF523-2490-2CA8-1A8C-B2E237F64306}"/>
              </a:ext>
            </a:extLst>
          </p:cNvPr>
          <p:cNvSpPr txBox="1"/>
          <p:nvPr/>
        </p:nvSpPr>
        <p:spPr>
          <a:xfrm>
            <a:off x="542925" y="1782277"/>
            <a:ext cx="563880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personal information: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of Birth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Security Number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loan account details for current and recently closed loans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Mortgages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Equity Loans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 Loans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Cards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 Cards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Loans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C79BD8-7207-8760-4694-9490CDD735E4}"/>
              </a:ext>
            </a:extLst>
          </p:cNvPr>
          <p:cNvSpPr txBox="1"/>
          <p:nvPr/>
        </p:nvSpPr>
        <p:spPr>
          <a:xfrm>
            <a:off x="542925" y="657611"/>
            <a:ext cx="104021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included in a credit report?</a:t>
            </a:r>
          </a:p>
        </p:txBody>
      </p:sp>
    </p:spTree>
    <p:extLst>
      <p:ext uri="{BB962C8B-B14F-4D97-AF65-F5344CB8AC3E}">
        <p14:creationId xmlns:p14="http://schemas.microsoft.com/office/powerpoint/2010/main" val="50001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FF043-A14D-6AB1-6008-C75ADE687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7A3C7D5-D289-3A08-8BBC-3C8CD98326B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288834" y="927615"/>
            <a:ext cx="4855418" cy="5741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C8BB90-B044-68F4-2084-69AE40368BEF}"/>
              </a:ext>
            </a:extLst>
          </p:cNvPr>
          <p:cNvSpPr txBox="1"/>
          <p:nvPr/>
        </p:nvSpPr>
        <p:spPr>
          <a:xfrm>
            <a:off x="542925" y="1782277"/>
            <a:ext cx="542866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Details about loans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creditor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balances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limits for lines of credit (credit cards, store cards, home equity lines)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Payment history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and close dates of accounts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items</a:t>
            </a:r>
          </a:p>
          <a:p>
            <a:pPr lvl="1"/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88397E-BEB5-765A-394F-0A0442C910F1}"/>
              </a:ext>
            </a:extLst>
          </p:cNvPr>
          <p:cNvSpPr txBox="1"/>
          <p:nvPr/>
        </p:nvSpPr>
        <p:spPr>
          <a:xfrm>
            <a:off x="542925" y="657611"/>
            <a:ext cx="104021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included in a credit report? (Cont’d)</a:t>
            </a:r>
          </a:p>
        </p:txBody>
      </p:sp>
    </p:spTree>
    <p:extLst>
      <p:ext uri="{BB962C8B-B14F-4D97-AF65-F5344CB8AC3E}">
        <p14:creationId xmlns:p14="http://schemas.microsoft.com/office/powerpoint/2010/main" val="939193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CC262-207D-7142-9665-5B7AF9A18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8430036-4C19-96DE-FFF8-1D95EF4B381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288834" y="927615"/>
            <a:ext cx="4855418" cy="5741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B37B3A-8F5A-A8F2-1E2A-26C94522AE9C}"/>
              </a:ext>
            </a:extLst>
          </p:cNvPr>
          <p:cNvSpPr txBox="1"/>
          <p:nvPr/>
        </p:nvSpPr>
        <p:spPr>
          <a:xfrm>
            <a:off x="542925" y="1782277"/>
            <a:ext cx="542866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Records: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Bankruptcies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Judgements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Arrear child support payments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inquires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C1486-E4E2-CB8F-4DFF-9B394557A62A}"/>
              </a:ext>
            </a:extLst>
          </p:cNvPr>
          <p:cNvSpPr txBox="1"/>
          <p:nvPr/>
        </p:nvSpPr>
        <p:spPr>
          <a:xfrm>
            <a:off x="542925" y="657611"/>
            <a:ext cx="104021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included in a credit report? (Cont’d)</a:t>
            </a:r>
          </a:p>
        </p:txBody>
      </p:sp>
    </p:spTree>
    <p:extLst>
      <p:ext uri="{BB962C8B-B14F-4D97-AF65-F5344CB8AC3E}">
        <p14:creationId xmlns:p14="http://schemas.microsoft.com/office/powerpoint/2010/main" val="508754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7BBFC-C4F3-4221-B192-B949DCC83E7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32500" lnSpcReduction="20000"/>
          </a:bodyPr>
          <a:lstStyle/>
          <a:p>
            <a:endParaRPr lang="en-US" sz="7400" dirty="0"/>
          </a:p>
          <a:p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 accounts:					As long as the account is open</a:t>
            </a:r>
          </a:p>
          <a:p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Closed accounts in good standing:			10 years</a:t>
            </a:r>
          </a:p>
          <a:p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 payments:					7 years</a:t>
            </a:r>
          </a:p>
          <a:p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Collection/Charge off accounts:			7 years</a:t>
            </a:r>
          </a:p>
          <a:p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bankruptcies:				7 to 10 years</a:t>
            </a:r>
          </a:p>
          <a:p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Arrear child support payments			7 years</a:t>
            </a:r>
          </a:p>
          <a:p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inquiries:</a:t>
            </a:r>
            <a:r>
              <a:rPr lang="en-US" sz="7400" dirty="0"/>
              <a:t>					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years</a:t>
            </a:r>
          </a:p>
          <a:p>
            <a:pPr marL="0" indent="0" algn="ctr">
              <a:buNone/>
            </a:pPr>
            <a:endParaRPr lang="en-US" sz="7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F7BCE6-3062-7307-A278-651B1BCE4911}"/>
              </a:ext>
            </a:extLst>
          </p:cNvPr>
          <p:cNvSpPr txBox="1"/>
          <p:nvPr/>
        </p:nvSpPr>
        <p:spPr>
          <a:xfrm>
            <a:off x="647699" y="715060"/>
            <a:ext cx="103108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long items appear on report?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5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7BBFC-C4F3-4221-B192-B949DCC83E7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466850"/>
            <a:ext cx="10310813" cy="539115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account of an individual’s credit history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Credit Bureaus. 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Equifax - </a:t>
            </a:r>
            <a:r>
              <a:rPr lang="en-US" sz="2000" b="0" i="0" u="none" strike="noStrike" dirty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 (888) 378-4329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0" i="0" u="sng" dirty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 (888) 397-3742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TransUnion - </a:t>
            </a:r>
            <a:r>
              <a:rPr lang="en-US" sz="2000" b="0" i="0" u="sng" dirty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 (800) 916-8800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is supplied by banks, collection agencies and the government.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may differ between the three credit bureaus.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Everyone is entitled to 1x FREE copy of their credit report annual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https://www.annualcreditreport.com/index.action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0" indent="0" algn="ctr">
              <a:buNone/>
            </a:pPr>
            <a:endParaRPr lang="en-US" sz="7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0E9351-8932-D4A3-878E-689793A68375}"/>
              </a:ext>
            </a:extLst>
          </p:cNvPr>
          <p:cNvSpPr txBox="1"/>
          <p:nvPr/>
        </p:nvSpPr>
        <p:spPr>
          <a:xfrm>
            <a:off x="647700" y="663059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Reports </a:t>
            </a:r>
          </a:p>
        </p:txBody>
      </p:sp>
    </p:spTree>
    <p:extLst>
      <p:ext uri="{BB962C8B-B14F-4D97-AF65-F5344CB8AC3E}">
        <p14:creationId xmlns:p14="http://schemas.microsoft.com/office/powerpoint/2010/main" val="1672000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D4AE007783F43B57CBD3AAACF8A94" ma:contentTypeVersion="13" ma:contentTypeDescription="Create a new document." ma:contentTypeScope="" ma:versionID="605c4f7278a1031fadc14498343d9c18">
  <xsd:schema xmlns:xsd="http://www.w3.org/2001/XMLSchema" xmlns:xs="http://www.w3.org/2001/XMLSchema" xmlns:p="http://schemas.microsoft.com/office/2006/metadata/properties" xmlns:ns3="aa852e3a-f6ce-4d73-9938-f402100b1caf" xmlns:ns4="e700b1f3-3982-44fa-af53-7fc7b1599c6d" targetNamespace="http://schemas.microsoft.com/office/2006/metadata/properties" ma:root="true" ma:fieldsID="286a7ae3cd684bedca08a7c5a4ed5040" ns3:_="" ns4:_="">
    <xsd:import namespace="aa852e3a-f6ce-4d73-9938-f402100b1caf"/>
    <xsd:import namespace="e700b1f3-3982-44fa-af53-7fc7b1599c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2e3a-f6ce-4d73-9938-f402100b1c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0b1f3-3982-44fa-af53-7fc7b1599c6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195753-A363-4B45-9703-50650AACA3F8}">
  <ds:schemaRefs>
    <ds:schemaRef ds:uri="http://purl.org/dc/terms/"/>
    <ds:schemaRef ds:uri="http://purl.org/dc/dcmitype/"/>
    <ds:schemaRef ds:uri="aa852e3a-f6ce-4d73-9938-f402100b1caf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e700b1f3-3982-44fa-af53-7fc7b1599c6d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006F7DC-B190-4E0E-B9A4-B1BC884C1A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852e3a-f6ce-4d73-9938-f402100b1caf"/>
    <ds:schemaRef ds:uri="e700b1f3-3982-44fa-af53-7fc7b1599c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3D569-B518-46E9-B4FE-71A8437D9F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3756</TotalTime>
  <Words>1183</Words>
  <Application>Microsoft Office PowerPoint</Application>
  <PresentationFormat>Widescreen</PresentationFormat>
  <Paragraphs>197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Autor Light</vt:lpstr>
      <vt:lpstr>Autor Med</vt:lpstr>
      <vt:lpstr>Bodoni MT Black</vt:lpstr>
      <vt:lpstr>Calibri</vt:lpstr>
      <vt:lpstr>Calibri Light</vt:lpstr>
      <vt:lpstr>DIN Next LT Pro</vt:lpstr>
      <vt:lpstr>Times New Roman</vt:lpstr>
      <vt:lpstr>Office Theme</vt:lpstr>
      <vt:lpstr>PowerPoint Presentation</vt:lpstr>
      <vt:lpstr>PowerPoint Presentation</vt:lpstr>
      <vt:lpstr>PowerPoint Presentation</vt:lpstr>
      <vt:lpstr>Credit &amp; Credit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Credit utilization ratio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Geraghty, James</dc:creator>
  <cp:lastModifiedBy>Smith, Paul</cp:lastModifiedBy>
  <cp:revision>51</cp:revision>
  <dcterms:created xsi:type="dcterms:W3CDTF">2022-02-09T15:08:17Z</dcterms:created>
  <dcterms:modified xsi:type="dcterms:W3CDTF">2025-06-12T19:56:34Z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0x0101008BAD4AE007783F43B57CBD3AAACF8A94</vt:lpwstr>
  </property>
</Properties>
</file>